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694" r:id="rId2"/>
    <p:sldMasterId id="2147483695" r:id="rId3"/>
  </p:sldMasterIdLst>
  <p:notesMasterIdLst>
    <p:notesMasterId r:id="rId13"/>
  </p:notesMasterIdLst>
  <p:sldIdLst>
    <p:sldId id="256" r:id="rId4"/>
    <p:sldId id="266" r:id="rId5"/>
    <p:sldId id="267" r:id="rId6"/>
    <p:sldId id="257" r:id="rId7"/>
    <p:sldId id="407" r:id="rId8"/>
    <p:sldId id="392" r:id="rId9"/>
    <p:sldId id="408" r:id="rId10"/>
    <p:sldId id="40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5B317"/>
    <a:srgbClr val="FDF0D1"/>
    <a:srgbClr val="3ED4B7"/>
    <a:srgbClr val="F67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2" autoAdjust="0"/>
    <p:restoredTop sz="85412" autoAdjust="0"/>
  </p:normalViewPr>
  <p:slideViewPr>
    <p:cSldViewPr snapToGrid="0">
      <p:cViewPr>
        <p:scale>
          <a:sx n="75" d="100"/>
          <a:sy n="75" d="100"/>
        </p:scale>
        <p:origin x="1338" y="558"/>
      </p:cViewPr>
      <p:guideLst>
        <p:guide orient="horz" pos="251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0F724CC-712B-4EDC-A1ED-C47531F22C33}" type="datetime1">
              <a:rPr lang="en-US"/>
              <a:pPr lvl="0">
                <a:defRPr lang="ko-KR" altLang="en-US"/>
              </a:pPr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안녕하십니까 </a:t>
            </a:r>
            <a:r>
              <a:rPr lang="ko-KR" altLang="en-US" dirty="0" err="1"/>
              <a:t>제로스톤</a:t>
            </a:r>
            <a:r>
              <a:rPr lang="ko-KR" altLang="en-US" dirty="0"/>
              <a:t> 팀 발표를 시작하겠습니다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이번에 저희가 개발하려고 하는 프로그램은 재료 기반 메뉴 추천 프로그램 </a:t>
            </a: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발표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</a:t>
            </a:r>
            <a:r>
              <a:rPr lang="en-US" altLang="ko-KR" dirty="0"/>
              <a:t>, </a:t>
            </a:r>
            <a:r>
              <a:rPr lang="ko-KR" altLang="en-US" dirty="0"/>
              <a:t>시스템 개발 배경 및 목적</a:t>
            </a:r>
            <a:r>
              <a:rPr lang="en-US" altLang="ko-KR" dirty="0"/>
              <a:t>, </a:t>
            </a:r>
            <a:r>
              <a:rPr lang="ko-KR" altLang="en-US" dirty="0"/>
              <a:t>도식화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프로토타입</a:t>
            </a:r>
            <a:r>
              <a:rPr lang="en-US" altLang="ko-KR" dirty="0"/>
              <a:t>, </a:t>
            </a:r>
            <a:r>
              <a:rPr lang="ko-KR" altLang="en-US" dirty="0"/>
              <a:t>개발환경</a:t>
            </a:r>
            <a:r>
              <a:rPr lang="en-US" altLang="ko-KR" dirty="0"/>
              <a:t> </a:t>
            </a:r>
            <a:r>
              <a:rPr lang="ko-KR" altLang="en-US" dirty="0"/>
              <a:t>순으로 진행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 smtClean="0"/>
              <a:pPr lvl="0">
                <a:defRPr lang="ko-KR" altLang="en-US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8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저희 팀의 목표와 일정입니다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우선 저희 팀은 이미 어느정도 진행된 프로젝트를 이어서 진행하고자 합니다</a:t>
            </a:r>
            <a:r>
              <a:rPr lang="en-US" altLang="ko-KR" dirty="0"/>
              <a:t>. </a:t>
            </a:r>
            <a:r>
              <a:rPr lang="ko-KR" altLang="en-US" dirty="0"/>
              <a:t>현재 핵심 알고리즘 및 </a:t>
            </a:r>
            <a:r>
              <a:rPr lang="ko-KR" altLang="en-US" dirty="0" err="1"/>
              <a:t>파이썬을</a:t>
            </a:r>
            <a:r>
              <a:rPr lang="ko-KR" altLang="en-US" dirty="0"/>
              <a:t> 통한 프로토타입 구현은 완료된 상태이며</a:t>
            </a:r>
            <a:r>
              <a:rPr lang="en-US" altLang="ko-KR" dirty="0"/>
              <a:t>, </a:t>
            </a:r>
            <a:r>
              <a:rPr lang="ko-KR" altLang="en-US" dirty="0"/>
              <a:t>저희의 목표는</a:t>
            </a:r>
            <a:r>
              <a:rPr lang="en-US" altLang="ko-KR" dirty="0"/>
              <a:t> </a:t>
            </a:r>
            <a:r>
              <a:rPr lang="ko-KR" altLang="en-US" dirty="0"/>
              <a:t>이 프로젝트를 웹 서비스화 시키는 것 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그에 따른 저희 팀의 일정입니다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현재 발표를 하고 있는 저 안석준 학생의 역할은 기획 및 개발보조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DB</a:t>
            </a:r>
            <a:r>
              <a:rPr lang="ko-KR" altLang="en-US" dirty="0"/>
              <a:t>와 외부활동 등 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그리고 저희 팀의 팀장인 </a:t>
            </a:r>
            <a:r>
              <a:rPr lang="ko-KR" altLang="en-US" dirty="0" err="1"/>
              <a:t>김영휘</a:t>
            </a:r>
            <a:r>
              <a:rPr lang="ko-KR" altLang="en-US" dirty="0"/>
              <a:t> 학생에 경우 핵심적인 개발과 함께 직접적인 서버를 구현 및 가동할 예정입니다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오늘 뭐 먹지</a:t>
            </a:r>
            <a:r>
              <a:rPr lang="en-US" altLang="ko-KR" dirty="0"/>
              <a:t>? </a:t>
            </a:r>
            <a:r>
              <a:rPr lang="ko-KR" altLang="en-US" dirty="0"/>
              <a:t>또는 남은 재료로 뭐해서 먹지</a:t>
            </a:r>
            <a:r>
              <a:rPr lang="en-US" altLang="ko-KR" dirty="0"/>
              <a:t>? </a:t>
            </a:r>
            <a:r>
              <a:rPr lang="ko-KR" altLang="en-US" dirty="0"/>
              <a:t>하고 고민 많이 하시지 않나요</a:t>
            </a:r>
            <a:r>
              <a:rPr lang="en-US" altLang="ko-KR" dirty="0"/>
              <a:t>?</a:t>
            </a:r>
          </a:p>
          <a:p>
            <a:pPr lvl="0">
              <a:defRPr lang="ko-KR" altLang="en-US"/>
            </a:pPr>
            <a:r>
              <a:rPr lang="ko-KR" altLang="en-US" dirty="0"/>
              <a:t>그래서 저희는 사용자가 현재 갖고 있는 재료기반 메뉴 추천 프로그램 </a:t>
            </a: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를 만들고자 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보통 레시피 프로그램을 보면 소고기 볶음을 검색하면 소고기와 양파</a:t>
            </a:r>
            <a:r>
              <a:rPr lang="en-US" altLang="ko-KR" dirty="0"/>
              <a:t>, </a:t>
            </a:r>
            <a:r>
              <a:rPr lang="ko-KR" altLang="en-US" dirty="0"/>
              <a:t>설탕</a:t>
            </a:r>
            <a:r>
              <a:rPr lang="en-US" altLang="ko-KR" dirty="0"/>
              <a:t>, </a:t>
            </a:r>
            <a:r>
              <a:rPr lang="ko-KR" altLang="en-US" dirty="0"/>
              <a:t>고추장이 들어간다고 알려줍니다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는 기존 레시피 프로그램과 달리 순서를 역으로 하고자 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간략하게 설명하면 사용자의 주방도구와 현재 갖고 있는 식재료를 입력하면 난이도와 해당 자원들을 고려한 메뉴를 추천하는 프로그램입니다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아래 보이는 이미지는 </a:t>
            </a:r>
            <a:r>
              <a:rPr lang="en-US" altLang="ko-KR" dirty="0"/>
              <a:t>1</a:t>
            </a:r>
            <a:r>
              <a:rPr lang="ko-KR" altLang="en-US" dirty="0"/>
              <a:t>인 가구의 삶을 그린 인기 웹툰의 한 장면과 해당 장면의 댓글입니다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1</a:t>
            </a:r>
            <a:r>
              <a:rPr lang="ko-KR" altLang="en-US" dirty="0"/>
              <a:t>인가구는 재료기반 메뉴선정이 필요한 경험을 많이 해봤을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의 엑셀 구현 영상입니다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사용자는 우선 자신의 조리도구를 입력한 뒤 자신이 갖고 있는 재료를 추가하면 자신이 만들 만한 메뉴를 </a:t>
            </a:r>
            <a:r>
              <a:rPr lang="ko-KR" altLang="en-US" dirty="0" err="1"/>
              <a:t>추천받습니다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이때 빨간색은 없는 재료</a:t>
            </a:r>
            <a:r>
              <a:rPr lang="en-US" altLang="ko-KR" dirty="0"/>
              <a:t>, </a:t>
            </a:r>
            <a:r>
              <a:rPr lang="ko-KR" altLang="en-US" dirty="0"/>
              <a:t>검은색은 사용자가 입력한 있는 재료</a:t>
            </a:r>
            <a:r>
              <a:rPr lang="en-US" altLang="ko-KR" dirty="0"/>
              <a:t>, </a:t>
            </a:r>
            <a:r>
              <a:rPr lang="ko-KR" altLang="en-US" dirty="0"/>
              <a:t>파란색은 기본적으로 갖고 있을 필수 조미료 </a:t>
            </a:r>
            <a:r>
              <a:rPr lang="en-US" altLang="ko-KR" dirty="0"/>
              <a:t>7</a:t>
            </a:r>
            <a:r>
              <a:rPr lang="ko-KR" altLang="en-US" dirty="0"/>
              <a:t>가지인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설탕 소금 고춧가루 식용유 간장 후추 물 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이후 사용자는 자신의 요리 실력에 따라 난이도를 상중하로 조절할 수 있으며</a:t>
            </a:r>
            <a:r>
              <a:rPr lang="en-US" altLang="ko-KR" dirty="0"/>
              <a:t>, </a:t>
            </a:r>
            <a:r>
              <a:rPr lang="ko-KR" altLang="en-US" dirty="0"/>
              <a:t>조리도구를 빼면 해당 도구가 필요한 메뉴들은 사라집니다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마지막으로 이것만 있어요 버튼을 누를 시 빨간색 글자가 포함된 메뉴 즉</a:t>
            </a:r>
            <a:r>
              <a:rPr lang="en-US" altLang="ko-KR" dirty="0"/>
              <a:t>, </a:t>
            </a:r>
            <a:r>
              <a:rPr lang="ko-KR" altLang="en-US" dirty="0"/>
              <a:t>갖고있지 않은 재료가 포함된 메뉴가 모두 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요레요레의</a:t>
            </a:r>
            <a:r>
              <a:rPr lang="ko-KR" altLang="en-US" dirty="0"/>
              <a:t> 알고리즘 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 err="1"/>
              <a:t>요레요레는</a:t>
            </a:r>
            <a:r>
              <a:rPr lang="ko-KR" altLang="en-US" dirty="0"/>
              <a:t> 사용자의 조리도구를 먼저 체크 한 뒤</a:t>
            </a:r>
            <a:r>
              <a:rPr lang="en-US" altLang="ko-KR" dirty="0"/>
              <a:t>, </a:t>
            </a:r>
            <a:r>
              <a:rPr lang="ko-KR" altLang="en-US" dirty="0"/>
              <a:t>난이도를 체크하고</a:t>
            </a:r>
            <a:r>
              <a:rPr lang="en-US" altLang="ko-KR" dirty="0"/>
              <a:t>, </a:t>
            </a:r>
            <a:r>
              <a:rPr lang="ko-KR" altLang="en-US" dirty="0"/>
              <a:t>이것만 </a:t>
            </a:r>
            <a:r>
              <a:rPr lang="ko-KR" altLang="en-US" dirty="0" err="1"/>
              <a:t>있어요의</a:t>
            </a:r>
            <a:r>
              <a:rPr lang="ko-KR" altLang="en-US" dirty="0"/>
              <a:t> 체크여부에 따라 메뉴 데이터와 사용자가 입력한 재료가 얼마나 차이나는 정도를 확인하여 메뉴를 보입니다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그리고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각 재료에는 해당 메뉴에 그 재료가 얼마나 많은 비중을 차지하는지를 체크한 가중치 </a:t>
            </a:r>
            <a:r>
              <a:rPr lang="ko-KR" altLang="en-US" dirty="0" err="1"/>
              <a:t>점수란</a:t>
            </a:r>
            <a:r>
              <a:rPr lang="ko-KR" altLang="en-US" dirty="0"/>
              <a:t> 것이 있는데</a:t>
            </a:r>
            <a:r>
              <a:rPr lang="en-US" altLang="ko-KR" dirty="0"/>
              <a:t>, </a:t>
            </a:r>
            <a:r>
              <a:rPr lang="ko-KR" altLang="en-US" dirty="0"/>
              <a:t>이것만 </a:t>
            </a:r>
            <a:r>
              <a:rPr lang="ko-KR" altLang="en-US" dirty="0" err="1"/>
              <a:t>있어요가</a:t>
            </a:r>
            <a:r>
              <a:rPr lang="ko-KR" altLang="en-US" dirty="0"/>
              <a:t> </a:t>
            </a:r>
            <a:r>
              <a:rPr lang="ko-KR" altLang="en-US" dirty="0" err="1"/>
              <a:t>체크되어있지</a:t>
            </a:r>
            <a:r>
              <a:rPr lang="ko-KR" altLang="en-US" dirty="0"/>
              <a:t> 않다면</a:t>
            </a:r>
            <a:r>
              <a:rPr lang="en-US" altLang="ko-KR" dirty="0"/>
              <a:t>, </a:t>
            </a:r>
            <a:r>
              <a:rPr lang="ko-KR" altLang="en-US" dirty="0"/>
              <a:t>재료가 더 부족하더라도 가중치 점수 </a:t>
            </a:r>
            <a:r>
              <a:rPr lang="en-US" altLang="ko-KR" dirty="0"/>
              <a:t>80</a:t>
            </a:r>
            <a:r>
              <a:rPr lang="ko-KR" altLang="en-US" dirty="0"/>
              <a:t>점 이상인 메뉴는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현재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구현한 </a:t>
            </a:r>
            <a:r>
              <a:rPr lang="ko-KR" altLang="en-US" dirty="0" err="1"/>
              <a:t>요레요레의</a:t>
            </a:r>
            <a:r>
              <a:rPr lang="ko-KR" altLang="en-US" dirty="0"/>
              <a:t> 프로토타입 입니다</a:t>
            </a:r>
            <a:r>
              <a:rPr lang="en-US" altLang="ko-KR" dirty="0"/>
              <a:t>. </a:t>
            </a:r>
            <a:r>
              <a:rPr lang="ko-KR" altLang="en-US" dirty="0"/>
              <a:t>연산 알고리즘을 개발 완료했으며 사용하는 모습은 이와 같습니다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자신이 갖고있는 조리도구를 체크하고 갖고있는 재료를 입력한 뒤 추가를 누르면 해당 재료가 추가되고</a:t>
            </a:r>
            <a:r>
              <a:rPr lang="en-US" altLang="ko-KR" dirty="0"/>
              <a:t>, </a:t>
            </a:r>
            <a:r>
              <a:rPr lang="ko-KR" altLang="en-US" dirty="0"/>
              <a:t>삭제를 누르면 삭제됩니다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재료들을 입력한 뒤 결과 출력 버튼을 누르면</a:t>
            </a:r>
            <a:r>
              <a:rPr lang="en-US" altLang="ko-KR" dirty="0"/>
              <a:t> </a:t>
            </a:r>
            <a:r>
              <a:rPr lang="ko-KR" altLang="en-US" dirty="0"/>
              <a:t>결과가 출력되며</a:t>
            </a:r>
            <a:r>
              <a:rPr lang="en-US" altLang="ko-KR" dirty="0"/>
              <a:t>, </a:t>
            </a:r>
            <a:r>
              <a:rPr lang="ko-KR" altLang="en-US" dirty="0" err="1"/>
              <a:t>이재료만</a:t>
            </a:r>
            <a:r>
              <a:rPr lang="ko-KR" altLang="en-US" dirty="0"/>
              <a:t> </a:t>
            </a:r>
            <a:r>
              <a:rPr lang="ko-KR" altLang="en-US" dirty="0" err="1"/>
              <a:t>있어요를</a:t>
            </a:r>
            <a:r>
              <a:rPr lang="ko-KR" altLang="en-US" dirty="0"/>
              <a:t> 누르면 해당 </a:t>
            </a:r>
            <a:r>
              <a:rPr lang="ko-KR" altLang="en-US" dirty="0" err="1"/>
              <a:t>재료들로만</a:t>
            </a:r>
            <a:r>
              <a:rPr lang="ko-KR" altLang="en-US" dirty="0"/>
              <a:t> 만들 수 있는 메뉴가 나옵니다</a:t>
            </a:r>
            <a:r>
              <a:rPr lang="en-US" altLang="ko-KR" dirty="0"/>
              <a:t>. </a:t>
            </a:r>
          </a:p>
          <a:p>
            <a:pPr lvl="0">
              <a:defRPr lang="ko-KR" altLang="en-US"/>
            </a:pPr>
            <a:r>
              <a:rPr lang="ko-KR" altLang="en-US" dirty="0"/>
              <a:t>원하는 메뉴를 클릭하면 상세정보가 나오고</a:t>
            </a:r>
            <a:r>
              <a:rPr lang="en-US" altLang="ko-KR" dirty="0"/>
              <a:t>, </a:t>
            </a:r>
            <a:r>
              <a:rPr lang="ko-KR" altLang="en-US" dirty="0"/>
              <a:t>유튜브를 누르면 해당 링크로 접속 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이렇게 구현한 프로그램은 사용성이 떨어지고 여전히 기능적으로 부족한 부분이 많아 저희는 프로그램을 웹으로 전환하고자 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이를 통해 서버에서 레시피</a:t>
            </a:r>
            <a:r>
              <a:rPr lang="en-US" altLang="ko-KR" dirty="0"/>
              <a:t>DB</a:t>
            </a:r>
            <a:r>
              <a:rPr lang="ko-KR" altLang="en-US" dirty="0"/>
              <a:t>를 추가하여 사용자 편의성을 넓힘과 동시에 </a:t>
            </a:r>
            <a:r>
              <a:rPr lang="en-US" altLang="ko-KR" dirty="0"/>
              <a:t>pc</a:t>
            </a:r>
            <a:r>
              <a:rPr lang="ko-KR" altLang="en-US" dirty="0"/>
              <a:t>와 모바일 환경 모두에서 사용 가능하게 하는 것을 최종적인 목표로 삼고 있습니다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 err="1"/>
              <a:t>그에따라</a:t>
            </a:r>
            <a:r>
              <a:rPr lang="ko-KR" altLang="en-US" dirty="0"/>
              <a:t> 저희는 기존에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node</a:t>
            </a:r>
            <a:r>
              <a:rPr lang="ko-KR" altLang="en-US" dirty="0"/>
              <a:t>를 이용하여 개발할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7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</a:p>
          <a:p>
            <a:pPr lvl="0">
              <a:defRPr lang="ko-KR" altLang="en-US"/>
            </a:pPr>
            <a:r>
              <a:rPr lang="ko-KR" altLang="en-US" dirty="0"/>
              <a:t>혹시 질문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B392F8B-471F-48A5-9275-471EE9BE92E7}"/>
              </a:ext>
            </a:extLst>
          </p:cNvPr>
          <p:cNvSpPr/>
          <p:nvPr userDrawn="1"/>
        </p:nvSpPr>
        <p:spPr>
          <a:xfrm>
            <a:off x="-1616" y="1247597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6AE1B-5749-45B0-B428-DF7D0F488669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12" Type="http://schemas.openxmlformats.org/officeDocument/2006/relationships/slide" Target="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0" y="5417307"/>
            <a:ext cx="12192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팀장 </a:t>
            </a:r>
            <a:r>
              <a:rPr lang="ko-KR" altLang="en-US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김영휘</a:t>
            </a:r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16037010</a:t>
            </a: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안석준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401DE-48AD-47BE-BC99-DD518BC8E824}"/>
              </a:ext>
            </a:extLst>
          </p:cNvPr>
          <p:cNvSpPr txBox="1"/>
          <p:nvPr/>
        </p:nvSpPr>
        <p:spPr>
          <a:xfrm>
            <a:off x="4023371" y="9665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/>
              <a:t>제로스톤</a:t>
            </a:r>
            <a:endParaRPr lang="ko-KR" altLang="en-US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4890BA-28BC-4763-8E73-734EB0A0D2A0}"/>
              </a:ext>
            </a:extLst>
          </p:cNvPr>
          <p:cNvSpPr txBox="1"/>
          <p:nvPr/>
        </p:nvSpPr>
        <p:spPr>
          <a:xfrm>
            <a:off x="1483199" y="2488892"/>
            <a:ext cx="922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재료 기반 메뉴 추천 프로그램 </a:t>
            </a:r>
            <a:r>
              <a:rPr lang="en-US" altLang="ko-KR" sz="4000" dirty="0"/>
              <a:t>‘</a:t>
            </a:r>
            <a:r>
              <a:rPr lang="ko-KR" altLang="en-US" sz="4000" dirty="0" err="1">
                <a:solidFill>
                  <a:srgbClr val="C00000"/>
                </a:solidFill>
              </a:rPr>
              <a:t>요레요레</a:t>
            </a:r>
            <a:r>
              <a:rPr lang="en-US" altLang="ko-KR" sz="4000" dirty="0"/>
              <a:t>’</a:t>
            </a:r>
            <a:endParaRPr lang="ko-KR" altLang="en-US" sz="4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F3F06C-CA91-4C33-B934-AA41BB8F0ED9}"/>
              </a:ext>
            </a:extLst>
          </p:cNvPr>
          <p:cNvGrpSpPr/>
          <p:nvPr/>
        </p:nvGrpSpPr>
        <p:grpSpPr>
          <a:xfrm>
            <a:off x="7108695" y="864278"/>
            <a:ext cx="1297885" cy="1117912"/>
            <a:chOff x="2988979" y="2312408"/>
            <a:chExt cx="1066290" cy="92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53DA95-4775-487B-B9E0-7F0FD90E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979" y="2319783"/>
              <a:ext cx="609653" cy="9205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B97B437-F6BF-4009-9BE8-5998B6A0D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91"/>
            <a:stretch/>
          </p:blipFill>
          <p:spPr>
            <a:xfrm>
              <a:off x="3346219" y="2313714"/>
              <a:ext cx="646232" cy="521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C65E6A3-1CA4-4FC5-9B15-778FCDA3C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4" b="44551"/>
            <a:stretch/>
          </p:blipFill>
          <p:spPr>
            <a:xfrm>
              <a:off x="3609974" y="2312408"/>
              <a:ext cx="382477" cy="5104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90EE1-6407-41CA-AD79-55AD2E050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1" t="66288" r="-1"/>
            <a:stretch/>
          </p:blipFill>
          <p:spPr>
            <a:xfrm>
              <a:off x="3293805" y="2930013"/>
              <a:ext cx="761464" cy="3103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8D0B52A-EF94-4DB7-859C-61A98B67B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9"/>
            <a:stretch/>
          </p:blipFill>
          <p:spPr>
            <a:xfrm>
              <a:off x="3633788" y="2313715"/>
              <a:ext cx="358663" cy="920576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7769FE9-0CF5-4EA6-96BE-CD3F0956261A}"/>
                </a:ext>
              </a:extLst>
            </p:cNvPr>
            <p:cNvCxnSpPr>
              <a:cxnSpLocks/>
            </p:cNvCxnSpPr>
            <p:nvPr/>
          </p:nvCxnSpPr>
          <p:spPr>
            <a:xfrm>
              <a:off x="3624089" y="2945161"/>
              <a:ext cx="192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21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0B84D8-30F4-43E4-A1A4-3AD4D1A962EF}"/>
              </a:ext>
            </a:extLst>
          </p:cNvPr>
          <p:cNvSpPr/>
          <p:nvPr/>
        </p:nvSpPr>
        <p:spPr>
          <a:xfrm>
            <a:off x="0" y="4798142"/>
            <a:ext cx="12192000" cy="20598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460B3-64E1-4B3C-8F05-2BE49A012B04}"/>
              </a:ext>
            </a:extLst>
          </p:cNvPr>
          <p:cNvSpPr txBox="1"/>
          <p:nvPr/>
        </p:nvSpPr>
        <p:spPr>
          <a:xfrm>
            <a:off x="5234226" y="109904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647E9-BE04-4CAE-BE7E-D0050DB537FD}"/>
              </a:ext>
            </a:extLst>
          </p:cNvPr>
          <p:cNvSpPr txBox="1"/>
          <p:nvPr/>
        </p:nvSpPr>
        <p:spPr>
          <a:xfrm>
            <a:off x="1712686" y="2231006"/>
            <a:ext cx="947782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일정 및 목표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시스템의 개발 배경 및 목적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도식화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프로젝트 목표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개발환경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1152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일정 및 역할 분담</a:t>
            </a:r>
            <a:endParaRPr lang="en-US" sz="4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789B82E-10F3-4101-B7BF-7539F33AD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62350"/>
              </p:ext>
            </p:extLst>
          </p:nvPr>
        </p:nvGraphicFramePr>
        <p:xfrm>
          <a:off x="2757789" y="1776390"/>
          <a:ext cx="6208409" cy="3936492"/>
        </p:xfrm>
        <a:graphic>
          <a:graphicData uri="http://schemas.openxmlformats.org/drawingml/2006/table">
            <a:tbl>
              <a:tblPr/>
              <a:tblGrid>
                <a:gridCol w="645525">
                  <a:extLst>
                    <a:ext uri="{9D8B030D-6E8A-4147-A177-3AD203B41FA5}">
                      <a16:colId xmlns:a16="http://schemas.microsoft.com/office/drawing/2014/main" val="1140194164"/>
                    </a:ext>
                  </a:extLst>
                </a:gridCol>
                <a:gridCol w="2781442">
                  <a:extLst>
                    <a:ext uri="{9D8B030D-6E8A-4147-A177-3AD203B41FA5}">
                      <a16:colId xmlns:a16="http://schemas.microsoft.com/office/drawing/2014/main" val="1044737053"/>
                    </a:ext>
                  </a:extLst>
                </a:gridCol>
                <a:gridCol w="2781442">
                  <a:extLst>
                    <a:ext uri="{9D8B030D-6E8A-4147-A177-3AD203B41FA5}">
                      <a16:colId xmlns:a16="http://schemas.microsoft.com/office/drawing/2014/main" val="3317933174"/>
                    </a:ext>
                  </a:extLst>
                </a:gridCol>
              </a:tblGrid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안석준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김영휘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7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팀 빌딩 및 아이디어 회의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아이디어 발전 회의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349719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레이아웃 기획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HTML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레이아웃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0876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00701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알고리즘 보완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서버 코드 작성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551324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DB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추가 및 변경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86978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4709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156276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개발 보조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서버 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13550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49788"/>
                  </a:ext>
                </a:extLst>
              </a:tr>
              <a:tr h="2783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최종 확인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9442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7048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:a16="http://schemas.microsoft.com/office/drawing/2014/main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:a16="http://schemas.microsoft.com/office/drawing/2014/main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64C569-B232-4E9B-B992-2F163794AEE4}"/>
              </a:ext>
            </a:extLst>
          </p:cNvPr>
          <p:cNvSpPr txBox="1"/>
          <p:nvPr/>
        </p:nvSpPr>
        <p:spPr>
          <a:xfrm>
            <a:off x="4346875" y="725017"/>
            <a:ext cx="73216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시스템의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및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목적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sz="3600" dirty="0">
                <a:solidFill>
                  <a:schemeClr val="accent1"/>
                </a:solidFill>
                <a:cs typeface="Arial" pitchFamily="34" charset="0"/>
              </a:rPr>
              <a:t>오늘 뭐 먹지</a:t>
            </a:r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? </a:t>
            </a:r>
            <a:r>
              <a:rPr lang="ko-KR" altLang="en-US" sz="3600" dirty="0">
                <a:solidFill>
                  <a:schemeClr val="accent1"/>
                </a:solidFill>
                <a:cs typeface="Arial" pitchFamily="34" charset="0"/>
              </a:rPr>
              <a:t>이걸로 뭐해서 먹지</a:t>
            </a:r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?</a:t>
            </a:r>
            <a:endParaRPr lang="ko-KR" altLang="en-US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F71296-98A8-44C0-A183-1ED29D81A6DA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66F487-B6FE-42D5-9B56-3C05EA66D5B6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A90CBE-4342-429B-84EF-258A76784F8C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EC5E27-9295-4BE6-8103-9CF2817B499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175034-342F-48D6-903B-8623ECDA2EBE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5D99A0-0ACA-4998-8C9E-924D8E713AD5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11BFA59-0487-4B35-9939-A40D44F0A6FC}"/>
              </a:ext>
            </a:extLst>
          </p:cNvPr>
          <p:cNvSpPr txBox="1"/>
          <p:nvPr/>
        </p:nvSpPr>
        <p:spPr>
          <a:xfrm>
            <a:off x="3828510" y="2037895"/>
            <a:ext cx="7924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54000" algn="just" latinLnBrk="1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1)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사용자의 식재료와 한정된 자원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시간 등을 고려하여 음식 메뉴를 추천</a:t>
            </a:r>
          </a:p>
          <a:p>
            <a:pPr indent="254000" algn="just" latinLnBrk="1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2)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식재료와 메뉴 데이터를 구축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  <a:p>
            <a:pPr indent="254000" algn="just" latinLnBrk="1"/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  <a:p>
            <a:pPr indent="254000" algn="just" latinLnBrk="1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→</a:t>
            </a:r>
            <a:r>
              <a:rPr lang="ko-KR" altLang="ko-KR" sz="1800" kern="50" dirty="0">
                <a:solidFill>
                  <a:schemeClr val="accent3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본 시스템은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사용자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의 주방도구와 현재 있는 재료를 입력 받으면 그 도구와 재료를 이용하여 만들 수 있는 메뉴를 추천하는 체제</a:t>
            </a:r>
          </a:p>
          <a:p>
            <a:pPr indent="254000" algn="just" latinLnBrk="1"/>
            <a:endParaRPr lang="ko-KR" altLang="ko-KR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3221301" y="5718659"/>
              <a:ext cx="1537085" cy="890499"/>
              <a:chOff x="3221301" y="5718659"/>
              <a:chExt cx="1537085" cy="890499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C27FA68-31D6-440B-B6F2-D6ACFEFF8AB5}"/>
                  </a:ext>
                </a:extLst>
              </p:cNvPr>
              <p:cNvSpPr/>
              <p:nvPr/>
            </p:nvSpPr>
            <p:spPr>
              <a:xfrm flipH="1">
                <a:off x="3625410" y="5718659"/>
                <a:ext cx="92953" cy="41828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7B36D4-92F6-4878-9F17-F03CBF872250}"/>
              </a:ext>
            </a:extLst>
          </p:cNvPr>
          <p:cNvGrpSpPr/>
          <p:nvPr/>
        </p:nvGrpSpPr>
        <p:grpSpPr>
          <a:xfrm>
            <a:off x="5362706" y="3582960"/>
            <a:ext cx="5244942" cy="3135086"/>
            <a:chOff x="4843306" y="3607358"/>
            <a:chExt cx="5244942" cy="31350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F6C84A-8960-4FB7-A9D2-3D3665171111}"/>
                </a:ext>
              </a:extLst>
            </p:cNvPr>
            <p:cNvSpPr/>
            <p:nvPr/>
          </p:nvSpPr>
          <p:spPr>
            <a:xfrm>
              <a:off x="4843306" y="3607358"/>
              <a:ext cx="5244942" cy="313508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92305CF3-3846-4711-9950-D19C7EF7A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790" y="3646677"/>
              <a:ext cx="2793426" cy="27393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FFE5FEA7-7DF1-490B-ACB1-B51BA501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246" b="27201"/>
            <a:stretch>
              <a:fillRect/>
            </a:stretch>
          </p:blipFill>
          <p:spPr>
            <a:xfrm>
              <a:off x="7705598" y="3646676"/>
              <a:ext cx="2353689" cy="27490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7E23DA-4FD1-4B2E-A3DE-F00A5BDEAD6D}"/>
                </a:ext>
              </a:extLst>
            </p:cNvPr>
            <p:cNvSpPr txBox="1"/>
            <p:nvPr/>
          </p:nvSpPr>
          <p:spPr>
            <a:xfrm>
              <a:off x="4881611" y="6395718"/>
              <a:ext cx="517767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└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인 가구의 삶을 그린 인기 웹툰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독립일기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의 한 장면과 댓글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알고리즘 프로토타입</a:t>
            </a:r>
            <a:endParaRPr lang="en-US" altLang="ko-KR" sz="4400" dirty="0"/>
          </a:p>
        </p:txBody>
      </p:sp>
      <p:pic>
        <p:nvPicPr>
          <p:cNvPr id="5" name="뭐먹 도식화 - Excel 2020-11-28 23-45-21">
            <a:hlinkClick r:id="" action="ppaction://media"/>
            <a:extLst>
              <a:ext uri="{FF2B5EF4-FFF2-40B4-BE49-F238E27FC236}">
                <a16:creationId xmlns:a16="http://schemas.microsoft.com/office/drawing/2014/main" id="{21B3E166-6C34-4766-BF68-B193E620797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470" t="27036" r="45405" b="863"/>
          <a:stretch/>
        </p:blipFill>
        <p:spPr>
          <a:xfrm>
            <a:off x="2185639" y="1349297"/>
            <a:ext cx="7593982" cy="5479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1A27A-CEBA-4061-9708-839C14B0EEAB}"/>
              </a:ext>
            </a:extLst>
          </p:cNvPr>
          <p:cNvSpPr txBox="1"/>
          <p:nvPr/>
        </p:nvSpPr>
        <p:spPr>
          <a:xfrm>
            <a:off x="10470996" y="1661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C2A8C-2263-49C4-B216-080378BFEC0F}"/>
              </a:ext>
            </a:extLst>
          </p:cNvPr>
          <p:cNvSpPr txBox="1"/>
          <p:nvPr/>
        </p:nvSpPr>
        <p:spPr>
          <a:xfrm>
            <a:off x="10470995" y="2030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D4FBE-9CAC-4F7E-8A1A-E926CA162749}"/>
              </a:ext>
            </a:extLst>
          </p:cNvPr>
          <p:cNvSpPr txBox="1"/>
          <p:nvPr/>
        </p:nvSpPr>
        <p:spPr>
          <a:xfrm>
            <a:off x="10470995" y="2400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고춧가루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51933-8AD8-490E-AECC-D1EA462884E4}"/>
              </a:ext>
            </a:extLst>
          </p:cNvPr>
          <p:cNvSpPr txBox="1"/>
          <p:nvPr/>
        </p:nvSpPr>
        <p:spPr>
          <a:xfrm>
            <a:off x="10470995" y="27695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식용유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35B719-433C-42C6-B469-0F6877989150}"/>
              </a:ext>
            </a:extLst>
          </p:cNvPr>
          <p:cNvSpPr txBox="1"/>
          <p:nvPr/>
        </p:nvSpPr>
        <p:spPr>
          <a:xfrm>
            <a:off x="10470993" y="31416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CDAA0-8C33-4BDF-9F10-772B43C0F3EC}"/>
              </a:ext>
            </a:extLst>
          </p:cNvPr>
          <p:cNvSpPr txBox="1"/>
          <p:nvPr/>
        </p:nvSpPr>
        <p:spPr>
          <a:xfrm>
            <a:off x="10470991" y="35151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C407E-576B-4139-B7B2-CC55072C4572}"/>
              </a:ext>
            </a:extLst>
          </p:cNvPr>
          <p:cNvSpPr txBox="1"/>
          <p:nvPr/>
        </p:nvSpPr>
        <p:spPr>
          <a:xfrm>
            <a:off x="10470989" y="3880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4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알고리즘</a:t>
            </a:r>
            <a:endParaRPr lang="en-US" altLang="ko-KR" sz="4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492FB-294C-4D8E-868D-4683E6A85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6" y="1587747"/>
            <a:ext cx="11404880" cy="50039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BF01712-7384-46AC-A945-AD9513077217}"/>
              </a:ext>
            </a:extLst>
          </p:cNvPr>
          <p:cNvGrpSpPr/>
          <p:nvPr/>
        </p:nvGrpSpPr>
        <p:grpSpPr>
          <a:xfrm>
            <a:off x="321546" y="5846089"/>
            <a:ext cx="11404879" cy="839847"/>
            <a:chOff x="321546" y="5846089"/>
            <a:chExt cx="11404879" cy="8398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F96CFB-6B34-4D0E-A435-91F29D45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9" t="19573" b="71874"/>
            <a:stretch/>
          </p:blipFill>
          <p:spPr>
            <a:xfrm>
              <a:off x="321546" y="6219930"/>
              <a:ext cx="11404879" cy="3717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B030A0-A2E3-44D1-B264-45E9B298E86C}"/>
                </a:ext>
              </a:extLst>
            </p:cNvPr>
            <p:cNvSpPr txBox="1"/>
            <p:nvPr/>
          </p:nvSpPr>
          <p:spPr>
            <a:xfrm>
              <a:off x="6474542" y="5846089"/>
              <a:ext cx="355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재료와 그 재료의 가중치 점수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531AA6-DD87-460E-8D0E-D54D5DF17BF2}"/>
                </a:ext>
              </a:extLst>
            </p:cNvPr>
            <p:cNvSpPr/>
            <p:nvPr/>
          </p:nvSpPr>
          <p:spPr>
            <a:xfrm>
              <a:off x="4955458" y="6125498"/>
              <a:ext cx="6770967" cy="560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03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B385E811-31DA-48F7-BCD4-A1DDEE06F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96" y="2277790"/>
            <a:ext cx="7972425" cy="387667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결과물</a:t>
            </a:r>
            <a:endParaRPr lang="en-US" sz="4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EE932AA-B2A8-43EC-89C8-D3EB43DB1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240" y="2849806"/>
            <a:ext cx="1504950" cy="31432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E48F12-1A93-462A-9AFC-16B1F52D4A44}"/>
              </a:ext>
            </a:extLst>
          </p:cNvPr>
          <p:cNvSpPr/>
          <p:nvPr/>
        </p:nvSpPr>
        <p:spPr>
          <a:xfrm>
            <a:off x="1712913" y="2863780"/>
            <a:ext cx="312217" cy="27948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2C3CD2-E35E-477A-89CA-2CBC687ECC49}"/>
              </a:ext>
            </a:extLst>
          </p:cNvPr>
          <p:cNvSpPr/>
          <p:nvPr/>
        </p:nvSpPr>
        <p:spPr>
          <a:xfrm>
            <a:off x="951454" y="2603309"/>
            <a:ext cx="735764" cy="256580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C16509-A9AB-4A40-8365-53DEA08A120B}"/>
              </a:ext>
            </a:extLst>
          </p:cNvPr>
          <p:cNvSpPr/>
          <p:nvPr/>
        </p:nvSpPr>
        <p:spPr>
          <a:xfrm>
            <a:off x="1674566" y="2584293"/>
            <a:ext cx="428272" cy="27948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472205-3D3D-4AEB-9194-99D5B114B110}"/>
              </a:ext>
            </a:extLst>
          </p:cNvPr>
          <p:cNvSpPr/>
          <p:nvPr/>
        </p:nvSpPr>
        <p:spPr>
          <a:xfrm>
            <a:off x="2162777" y="2593819"/>
            <a:ext cx="817825" cy="27948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7D13D24-9656-47B6-AF6E-6D717124E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11" y="2884460"/>
            <a:ext cx="1047750" cy="23812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F899B5-98F3-4E15-BB89-0A50C692B4C6}"/>
              </a:ext>
            </a:extLst>
          </p:cNvPr>
          <p:cNvSpPr/>
          <p:nvPr/>
        </p:nvSpPr>
        <p:spPr>
          <a:xfrm>
            <a:off x="772024" y="2905620"/>
            <a:ext cx="844077" cy="22730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C150309-9CED-41DC-958C-013E4EDAC5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798234" y="2879735"/>
            <a:ext cx="3366000" cy="270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EDA2AA-B5B9-4B75-A527-78C95F692E5F}"/>
              </a:ext>
            </a:extLst>
          </p:cNvPr>
          <p:cNvSpPr/>
          <p:nvPr/>
        </p:nvSpPr>
        <p:spPr>
          <a:xfrm>
            <a:off x="2018489" y="2863022"/>
            <a:ext cx="312217" cy="27948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A792E35-1881-4C0B-ACC0-CE4606AF4BF0}"/>
              </a:ext>
            </a:extLst>
          </p:cNvPr>
          <p:cNvSpPr/>
          <p:nvPr/>
        </p:nvSpPr>
        <p:spPr>
          <a:xfrm>
            <a:off x="2824494" y="2859889"/>
            <a:ext cx="312217" cy="27948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097C4B-2C04-4423-BD22-10995498A9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52" t="22124" r="27890" b="31626"/>
          <a:stretch/>
        </p:blipFill>
        <p:spPr>
          <a:xfrm>
            <a:off x="989013" y="2701131"/>
            <a:ext cx="85726" cy="881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C128AA0-5B88-4910-86BE-6E29B1CF52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52" t="22124" r="27890" b="31626"/>
          <a:stretch/>
        </p:blipFill>
        <p:spPr>
          <a:xfrm>
            <a:off x="1712913" y="2701131"/>
            <a:ext cx="85726" cy="881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A92336-2338-426C-AADD-B909EA29AB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52" t="22124" r="27890" b="31626"/>
          <a:stretch/>
        </p:blipFill>
        <p:spPr>
          <a:xfrm>
            <a:off x="2206411" y="2701131"/>
            <a:ext cx="85726" cy="8810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726C04-10F4-4363-B386-58D39220D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995" y="2347103"/>
            <a:ext cx="7907015" cy="36290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BC54FA3-B0A2-4AAE-BDD0-2A863B546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59" y="3156165"/>
            <a:ext cx="7867650" cy="28575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C57325-CA26-4126-9ADD-81817AA3B994}"/>
              </a:ext>
            </a:extLst>
          </p:cNvPr>
          <p:cNvSpPr/>
          <p:nvPr/>
        </p:nvSpPr>
        <p:spPr>
          <a:xfrm>
            <a:off x="380130" y="5825938"/>
            <a:ext cx="639028" cy="24801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5247FE-FEA6-4425-A412-34B37F7AC033}"/>
              </a:ext>
            </a:extLst>
          </p:cNvPr>
          <p:cNvSpPr/>
          <p:nvPr/>
        </p:nvSpPr>
        <p:spPr>
          <a:xfrm>
            <a:off x="392848" y="3420167"/>
            <a:ext cx="965214" cy="17404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871707-5C2E-4CE9-9090-4665F2967514}"/>
              </a:ext>
            </a:extLst>
          </p:cNvPr>
          <p:cNvSpPr/>
          <p:nvPr/>
        </p:nvSpPr>
        <p:spPr>
          <a:xfrm>
            <a:off x="833423" y="4038856"/>
            <a:ext cx="965215" cy="19377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AF9940-B226-428C-B90F-0C22890B24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562" y="305593"/>
            <a:ext cx="6286500" cy="479107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BC2907-C8C8-4E1B-BEBB-BA9C99456DB6}"/>
              </a:ext>
            </a:extLst>
          </p:cNvPr>
          <p:cNvSpPr/>
          <p:nvPr/>
        </p:nvSpPr>
        <p:spPr>
          <a:xfrm>
            <a:off x="10550769" y="407997"/>
            <a:ext cx="348343" cy="21500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30BC3E-6F63-452A-A6FB-60BA918A6893}"/>
              </a:ext>
            </a:extLst>
          </p:cNvPr>
          <p:cNvSpPr/>
          <p:nvPr/>
        </p:nvSpPr>
        <p:spPr>
          <a:xfrm>
            <a:off x="7721640" y="4765814"/>
            <a:ext cx="348343" cy="21500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hlinkClick r:id="rId12" action="ppaction://hlinksldjump"/>
            <a:extLst>
              <a:ext uri="{FF2B5EF4-FFF2-40B4-BE49-F238E27FC236}">
                <a16:creationId xmlns:a16="http://schemas.microsoft.com/office/drawing/2014/main" id="{570C6AFE-544F-424F-8139-D78976D60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229" y="811475"/>
            <a:ext cx="10274710" cy="5565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9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개발환경</a:t>
            </a:r>
            <a:endParaRPr lang="en-US" altLang="ko-KR" sz="4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AA7C4C-AC4F-4F97-ACBD-A839C85B8403}"/>
              </a:ext>
            </a:extLst>
          </p:cNvPr>
          <p:cNvGrpSpPr/>
          <p:nvPr/>
        </p:nvGrpSpPr>
        <p:grpSpPr>
          <a:xfrm>
            <a:off x="106312" y="3006395"/>
            <a:ext cx="4270122" cy="2064290"/>
            <a:chOff x="3964881" y="2544172"/>
            <a:chExt cx="4270122" cy="20642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BCFE39-E104-4B30-A09E-0877F19AC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881" y="2544172"/>
              <a:ext cx="4270122" cy="14604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53DA34-1A7D-4D67-BE1B-09263DCBC3F3}"/>
                </a:ext>
              </a:extLst>
            </p:cNvPr>
            <p:cNvSpPr txBox="1"/>
            <p:nvPr/>
          </p:nvSpPr>
          <p:spPr>
            <a:xfrm>
              <a:off x="4527589" y="4239130"/>
              <a:ext cx="113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└ 파이썬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8BB317-8844-4462-A10B-AF089F66E89B}"/>
              </a:ext>
            </a:extLst>
          </p:cNvPr>
          <p:cNvGrpSpPr/>
          <p:nvPr/>
        </p:nvGrpSpPr>
        <p:grpSpPr>
          <a:xfrm>
            <a:off x="7983566" y="2695672"/>
            <a:ext cx="3795052" cy="2375013"/>
            <a:chOff x="12234028" y="2233449"/>
            <a:chExt cx="3795052" cy="237501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8F9800A-72E5-4B59-9B92-EB1D3F6C0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4028" y="2233449"/>
              <a:ext cx="3795052" cy="18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ACCCF2-CAD1-4CEA-90C8-6FECE2A24650}"/>
                </a:ext>
              </a:extLst>
            </p:cNvPr>
            <p:cNvSpPr txBox="1"/>
            <p:nvPr/>
          </p:nvSpPr>
          <p:spPr>
            <a:xfrm>
              <a:off x="12740291" y="4239130"/>
              <a:ext cx="113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└ 노드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9D9527-CDC5-4C22-A853-C320304D8FC4}"/>
              </a:ext>
            </a:extLst>
          </p:cNvPr>
          <p:cNvGrpSpPr/>
          <p:nvPr/>
        </p:nvGrpSpPr>
        <p:grpSpPr>
          <a:xfrm>
            <a:off x="4872715" y="2144382"/>
            <a:ext cx="2524125" cy="3000106"/>
            <a:chOff x="16589759" y="1686430"/>
            <a:chExt cx="2524125" cy="30001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E32300-5143-4766-968E-143FB96C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759" y="1686430"/>
              <a:ext cx="2524125" cy="2552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DC56F-334F-4B73-ADCB-6A879D081793}"/>
                </a:ext>
              </a:extLst>
            </p:cNvPr>
            <p:cNvSpPr txBox="1"/>
            <p:nvPr/>
          </p:nvSpPr>
          <p:spPr>
            <a:xfrm>
              <a:off x="17286466" y="4317204"/>
              <a:ext cx="113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└ </a:t>
              </a:r>
              <a:r>
                <a:rPr lang="en-US" altLang="ko-KR" dirty="0"/>
                <a:t>HTML</a:t>
              </a:r>
              <a:endParaRPr lang="ko-KR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914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2131" y="538303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162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heme/theme1.xml><?xml version="1.0" encoding="utf-8"?>
<a:theme xmlns:a="http://schemas.openxmlformats.org/drawingml/2006/main" name="Cover and End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dirty="0" smtClean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720</Words>
  <Application>Microsoft Office PowerPoint</Application>
  <PresentationFormat>와이드스크린</PresentationFormat>
  <Paragraphs>107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바탕</vt:lpstr>
      <vt:lpstr>Arial</vt:lpstr>
      <vt:lpstr>Calibri</vt:lpstr>
      <vt:lpstr>Calibri Light</vt:lpstr>
      <vt:lpstr>Lucida Sans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A49811@office365.blue</cp:lastModifiedBy>
  <cp:revision>144</cp:revision>
  <dcterms:created xsi:type="dcterms:W3CDTF">2020-01-20T05:08:25Z</dcterms:created>
  <dcterms:modified xsi:type="dcterms:W3CDTF">2021-03-16T13:30:21Z</dcterms:modified>
</cp:coreProperties>
</file>